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4630400" cy="8229600"/>
  <p:notesSz cx="8229600" cy="14630400"/>
  <p:embeddedFontLst>
    <p:embeddedFont>
      <p:font typeface="Raleway" pitchFamily="2" charset="77"/>
      <p:regular r:id="rId13"/>
      <p:bold r:id="rId14"/>
      <p:italic r:id="rId15"/>
      <p:boldItalic r:id="rId16"/>
    </p:embeddedFont>
  </p:embeddedFontLst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9"/>
    <p:restoredTop sz="94610"/>
  </p:normalViewPr>
  <p:slideViewPr>
    <p:cSldViewPr snapToGrid="0" snapToObjects="1">
      <p:cViewPr>
        <p:scale>
          <a:sx n="62" d="100"/>
          <a:sy n="62" d="100"/>
        </p:scale>
        <p:origin x="1744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294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5CA0F-2849-F4DC-726B-940FCADD3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31E7FA-D32B-1A59-B22C-224241F80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FE4B46-A9B5-BC87-9EBF-3FF79709E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96F5B-F43E-0FA1-BDF0-DEB6BE90A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41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3964358" y="665040"/>
            <a:ext cx="999072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3964358" y="7584000"/>
            <a:ext cx="999072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680317" y="665040"/>
            <a:ext cx="29328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794760" y="1008360"/>
            <a:ext cx="10130400" cy="24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768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824427" y="5181520"/>
            <a:ext cx="10130400" cy="19867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88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3596798" y="7502014"/>
            <a:ext cx="877920" cy="6297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3853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photos/city-with-high-rise-buildings-under-white-sky-during-daytime-_J0a7PuMEns?utm_content=creditCopyText&amp;utm_medium=referral&amp;utm_source=unsplash" TargetMode="External"/><Relationship Id="rId4" Type="http://schemas.openxmlformats.org/officeDocument/2006/relationships/hyperlink" Target="https://unsplash.com/@anonpeet?utm_content=creditCopyText&amp;utm_medium=referral&amp;utm_source=unsplas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5;p13">
            <a:extLst>
              <a:ext uri="{FF2B5EF4-FFF2-40B4-BE49-F238E27FC236}">
                <a16:creationId xmlns:a16="http://schemas.microsoft.com/office/drawing/2014/main" id="{BDA5F598-61B9-5D98-F60A-BEC86156E5BE}"/>
              </a:ext>
            </a:extLst>
          </p:cNvPr>
          <p:cNvSpPr/>
          <p:nvPr/>
        </p:nvSpPr>
        <p:spPr>
          <a:xfrm>
            <a:off x="-7420" y="-117751"/>
            <a:ext cx="3423883" cy="4010549"/>
          </a:xfrm>
          <a:prstGeom prst="rect">
            <a:avLst/>
          </a:prstGeom>
          <a:solidFill>
            <a:srgbClr val="0B2F5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2880" dirty="0">
              <a:highlight>
                <a:srgbClr val="000080"/>
              </a:highligh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EB5B16-6151-1545-7A1C-727D07336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" t="-2056" b="4230"/>
          <a:stretch/>
        </p:blipFill>
        <p:spPr>
          <a:xfrm>
            <a:off x="3423881" y="-176724"/>
            <a:ext cx="11206520" cy="8406325"/>
          </a:xfrm>
          <a:prstGeom prst="rect">
            <a:avLst/>
          </a:prstGeom>
        </p:spPr>
      </p:pic>
      <p:sp>
        <p:nvSpPr>
          <p:cNvPr id="3" name="Google Shape;75;p13">
            <a:extLst>
              <a:ext uri="{FF2B5EF4-FFF2-40B4-BE49-F238E27FC236}">
                <a16:creationId xmlns:a16="http://schemas.microsoft.com/office/drawing/2014/main" id="{981C5EBA-59A8-A2B0-E8C3-B6FD43268943}"/>
              </a:ext>
            </a:extLst>
          </p:cNvPr>
          <p:cNvSpPr/>
          <p:nvPr/>
        </p:nvSpPr>
        <p:spPr>
          <a:xfrm>
            <a:off x="3423882" y="5582503"/>
            <a:ext cx="11206517" cy="2647096"/>
          </a:xfrm>
          <a:prstGeom prst="rect">
            <a:avLst/>
          </a:prstGeom>
          <a:solidFill>
            <a:schemeClr val="lt1">
              <a:alpha val="74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288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3B36A0-DF7A-EAA6-A6CD-F493022F5EA4}"/>
              </a:ext>
            </a:extLst>
          </p:cNvPr>
          <p:cNvSpPr/>
          <p:nvPr/>
        </p:nvSpPr>
        <p:spPr>
          <a:xfrm rot="668859" flipH="1">
            <a:off x="817733" y="-1306991"/>
            <a:ext cx="3555987" cy="1066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9C8621-B1E4-EE5E-C44F-5ADFD916C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61538">
            <a:off x="1118177" y="3452257"/>
            <a:ext cx="2472315" cy="2474934"/>
          </a:xfrm>
          <a:prstGeom prst="rect">
            <a:avLst/>
          </a:prstGeom>
        </p:spPr>
      </p:pic>
      <p:pic>
        <p:nvPicPr>
          <p:cNvPr id="76" name="Google Shape;7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79748">
            <a:off x="1529352" y="-976235"/>
            <a:ext cx="3394160" cy="339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everal logos of various companies&#10;&#10;Description automatically generated">
            <a:extLst>
              <a:ext uri="{FF2B5EF4-FFF2-40B4-BE49-F238E27FC236}">
                <a16:creationId xmlns:a16="http://schemas.microsoft.com/office/drawing/2014/main" id="{65FE6348-F29D-0BC0-5AE3-2B96B8E6D6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5" r="39252" b="57129"/>
          <a:stretch/>
        </p:blipFill>
        <p:spPr>
          <a:xfrm rot="695929">
            <a:off x="1101625" y="2033806"/>
            <a:ext cx="3394158" cy="11768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2D28B5-0BCF-ADD7-C35B-6CECC56A7B4A}"/>
              </a:ext>
            </a:extLst>
          </p:cNvPr>
          <p:cNvSpPr/>
          <p:nvPr/>
        </p:nvSpPr>
        <p:spPr>
          <a:xfrm rot="668859" flipH="1">
            <a:off x="13764621" y="-927684"/>
            <a:ext cx="3555987" cy="106620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3845165" y="5699400"/>
            <a:ext cx="11697450" cy="2467200"/>
          </a:xfrm>
          <a:prstGeom prst="rect">
            <a:avLst/>
          </a:prstGeom>
        </p:spPr>
        <p:txBody>
          <a:bodyPr spcFirstLastPara="1" wrap="square" lIns="146280" tIns="146280" rIns="146280" bIns="146280" anchor="t" anchorCtr="0">
            <a:noAutofit/>
          </a:bodyPr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800" b="1" dirty="0">
                <a:solidFill>
                  <a:srgbClr val="002060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ASEAN Digital Capacity Building </a:t>
            </a:r>
            <a:br>
              <a:rPr lang="en-US" sz="4800" b="1" dirty="0">
                <a:solidFill>
                  <a:srgbClr val="002060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</a:br>
            <a:r>
              <a:rPr lang="en-US" sz="4800" b="1" dirty="0">
                <a:solidFill>
                  <a:srgbClr val="002060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for Smart Cities</a:t>
            </a:r>
            <a:endParaRPr lang="en-US" sz="4800" b="1" dirty="0">
              <a:solidFill>
                <a:srgbClr val="002060"/>
              </a:solidFill>
              <a:latin typeface="Raleway" pitchFamily="2" charset="7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8C4C5-DF75-EBDC-B11F-68020A634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7109FA9E-C592-B4F2-E233-E9ACC87960B5}"/>
              </a:ext>
            </a:extLst>
          </p:cNvPr>
          <p:cNvGrpSpPr/>
          <p:nvPr/>
        </p:nvGrpSpPr>
        <p:grpSpPr>
          <a:xfrm>
            <a:off x="-2605038" y="-1154592"/>
            <a:ext cx="19808966" cy="11032487"/>
            <a:chOff x="-2757438" y="-1306992"/>
            <a:chExt cx="19808966" cy="1103248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2C7BC06-1C00-6478-F947-AADD3E5918CB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97F13C7-B7A6-9FEF-1433-3F9007F65D2C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32" name="Google Shape;75;p13">
              <a:extLst>
                <a:ext uri="{FF2B5EF4-FFF2-40B4-BE49-F238E27FC236}">
                  <a16:creationId xmlns:a16="http://schemas.microsoft.com/office/drawing/2014/main" id="{D3E003EA-09FB-197E-8472-69E843348FFA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DC70B7-98B8-8F99-5D04-0BBDCB00114B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DA9BDA-3A69-308C-3536-2CF9BDAA865E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D28A1FA-2C7B-9886-E751-5C7704433110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7" name="Google Shape;75;p13">
              <a:extLst>
                <a:ext uri="{FF2B5EF4-FFF2-40B4-BE49-F238E27FC236}">
                  <a16:creationId xmlns:a16="http://schemas.microsoft.com/office/drawing/2014/main" id="{489C558E-7148-BE82-5482-EA06903FAE57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6932CE7-F32C-7C49-2438-F146A8F04401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059FF8-8167-A474-A681-1B9C11AC1B72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17" name="Shape 14">
            <a:extLst>
              <a:ext uri="{FF2B5EF4-FFF2-40B4-BE49-F238E27FC236}">
                <a16:creationId xmlns:a16="http://schemas.microsoft.com/office/drawing/2014/main" id="{71E3B660-F9BA-AA2E-CA76-5B8484E734F8}"/>
              </a:ext>
            </a:extLst>
          </p:cNvPr>
          <p:cNvSpPr/>
          <p:nvPr/>
        </p:nvSpPr>
        <p:spPr>
          <a:xfrm>
            <a:off x="6287810" y="4976098"/>
            <a:ext cx="7541181" cy="8632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B68EB5AE-E68F-0FB5-FD73-EC4BF3CF3056}"/>
              </a:ext>
            </a:extLst>
          </p:cNvPr>
          <p:cNvSpPr/>
          <p:nvPr/>
        </p:nvSpPr>
        <p:spPr>
          <a:xfrm>
            <a:off x="10254972" y="5099328"/>
            <a:ext cx="33812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500" dirty="0">
              <a:latin typeface="Raleway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1A84CF-C152-A512-8DD0-C759C2A5C575}"/>
              </a:ext>
            </a:extLst>
          </p:cNvPr>
          <p:cNvSpPr txBox="1"/>
          <p:nvPr/>
        </p:nvSpPr>
        <p:spPr>
          <a:xfrm>
            <a:off x="0" y="7829490"/>
            <a:ext cx="5405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000" dirty="0">
                <a:solidFill>
                  <a:schemeClr val="bg1"/>
                </a:solidFill>
              </a:rPr>
              <a:t>All photos belong to Nakhon Si Thammarat City Municipality and are copyrighted, except when used in good faith for non-commercial purposes.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DCC033-95AB-B394-F047-E68C7DF0CF3F}"/>
              </a:ext>
            </a:extLst>
          </p:cNvPr>
          <p:cNvSpPr txBox="1"/>
          <p:nvPr/>
        </p:nvSpPr>
        <p:spPr>
          <a:xfrm>
            <a:off x="1665069" y="642417"/>
            <a:ext cx="7541181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3750" b="1" dirty="0">
                <a:latin typeface="Raleway" pitchFamily="2" charset="77"/>
              </a:rPr>
              <a:t>Project Management Framework</a:t>
            </a:r>
          </a:p>
          <a:p>
            <a:endParaRPr lang="en-TH" dirty="0"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H" b="1" dirty="0">
                <a:latin typeface="Raleway" pitchFamily="2" charset="77"/>
              </a:rPr>
              <a:t>Depa: </a:t>
            </a:r>
            <a:r>
              <a:rPr lang="en-TH" dirty="0">
                <a:latin typeface="Raleway" pitchFamily="2" charset="77"/>
              </a:rPr>
              <a:t>The Departments of Smart City Promotion and Intelligence and Digital Strategies will lead the project.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TH" dirty="0"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H" b="1" dirty="0">
                <a:latin typeface="Raleway" pitchFamily="2" charset="77"/>
              </a:rPr>
              <a:t>Nakhon Si Thammarat City Municipality</a:t>
            </a:r>
            <a:r>
              <a:rPr lang="en-US" dirty="0">
                <a:latin typeface="Raleway" pitchFamily="2" charset="77"/>
              </a:rPr>
              <a:t>: </a:t>
            </a:r>
            <a:r>
              <a:rPr lang="en-TH" dirty="0">
                <a:latin typeface="Raleway" pitchFamily="2" charset="77"/>
              </a:rPr>
              <a:t>The City Municipality will help with local support and insights.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TH" dirty="0"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TH" b="1" dirty="0">
                <a:latin typeface="Raleway" pitchFamily="2" charset="77"/>
              </a:rPr>
              <a:t>ASEAN Secretariat: </a:t>
            </a:r>
            <a:r>
              <a:rPr lang="en-TH" dirty="0">
                <a:latin typeface="Raleway" pitchFamily="2" charset="77"/>
              </a:rPr>
              <a:t>The ASEAN Connectivity Division will provide regional coordination and expertise.</a:t>
            </a:r>
          </a:p>
        </p:txBody>
      </p:sp>
      <p:pic>
        <p:nvPicPr>
          <p:cNvPr id="35" name="Picture 34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7FD7E1E6-7535-C612-1452-713EE499E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476" y="5023407"/>
            <a:ext cx="4274924" cy="32061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4907BF6-1E76-942D-8EE0-FAEC696F38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261"/>
          <a:stretch/>
        </p:blipFill>
        <p:spPr>
          <a:xfrm>
            <a:off x="545297" y="5023407"/>
            <a:ext cx="5288994" cy="3206194"/>
          </a:xfrm>
          <a:prstGeom prst="rect">
            <a:avLst/>
          </a:prstGeom>
        </p:spPr>
      </p:pic>
      <p:pic>
        <p:nvPicPr>
          <p:cNvPr id="38" name="Picture 37" descr="A group of people standing in front of a banner&#10;&#10;AI-generated content may be incorrect.">
            <a:extLst>
              <a:ext uri="{FF2B5EF4-FFF2-40B4-BE49-F238E27FC236}">
                <a16:creationId xmlns:a16="http://schemas.microsoft.com/office/drawing/2014/main" id="{60F591C8-3FAF-8BA9-3120-E870017C2F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131" b="7131"/>
          <a:stretch/>
        </p:blipFill>
        <p:spPr>
          <a:xfrm>
            <a:off x="10058400" y="5023406"/>
            <a:ext cx="4985981" cy="32061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F0ACE8-4792-C81A-6928-D3A3789EEF3E}"/>
              </a:ext>
            </a:extLst>
          </p:cNvPr>
          <p:cNvSpPr txBox="1"/>
          <p:nvPr/>
        </p:nvSpPr>
        <p:spPr>
          <a:xfrm>
            <a:off x="9627052" y="687855"/>
            <a:ext cx="4274924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latin typeface="Raleway" pitchFamily="2" charset="77"/>
              </a:rPr>
              <a:t>Depa’</a:t>
            </a:r>
            <a:r>
              <a:rPr lang="en-TH" sz="1200" b="1" dirty="0">
                <a:latin typeface="Raleway" pitchFamily="2" charset="77"/>
              </a:rPr>
              <a:t>s Track Record on International Training:</a:t>
            </a:r>
          </a:p>
          <a:p>
            <a:endParaRPr lang="en-TH" sz="1200" b="1" dirty="0">
              <a:latin typeface="Raleway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1000" b="1" dirty="0">
                <a:latin typeface="Raleway" pitchFamily="2" charset="77"/>
              </a:rPr>
              <a:t>Smart City Officers Program (SCO): </a:t>
            </a:r>
            <a:r>
              <a:rPr lang="en-TH" sz="1000" dirty="0">
                <a:latin typeface="Raleway" pitchFamily="2" charset="77"/>
              </a:rPr>
              <a:t>Various Batches with more than 2,000 mayors and key deicision-makers trained;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TH" sz="1000" dirty="0">
              <a:latin typeface="Raleway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1000" b="1" dirty="0">
                <a:latin typeface="Raleway" pitchFamily="2" charset="77"/>
              </a:rPr>
              <a:t>Chief Smart City Officers Program (CSCO): </a:t>
            </a:r>
            <a:r>
              <a:rPr lang="en-TH" sz="1000" dirty="0">
                <a:latin typeface="Raleway" pitchFamily="2" charset="77"/>
              </a:rPr>
              <a:t>First of its kind in Southeast Asia under the mandate of ASEAN in 2018 with 3 batches of mayors and key decision-makers trained;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TH" sz="1000" dirty="0">
              <a:latin typeface="Raleway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1000" b="1" dirty="0">
                <a:latin typeface="Raleway" pitchFamily="2" charset="77"/>
              </a:rPr>
              <a:t>Smart City Leadership (SCL) Program: </a:t>
            </a:r>
            <a:r>
              <a:rPr lang="en-TH" sz="1000" dirty="0">
                <a:latin typeface="Raleway" pitchFamily="2" charset="77"/>
              </a:rPr>
              <a:t>For high-level public and private sector executives wi`th 4 batches and more than 300 C-level excecutives trained;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TH" sz="1000" dirty="0">
              <a:latin typeface="Raleway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1000" b="1" dirty="0">
                <a:latin typeface="Raleway" pitchFamily="2" charset="77"/>
              </a:rPr>
              <a:t>Awarded Best Partnership Award: </a:t>
            </a:r>
            <a:r>
              <a:rPr lang="en-TH" sz="1000" dirty="0">
                <a:latin typeface="Raleway" pitchFamily="2" charset="77"/>
              </a:rPr>
              <a:t>at World Smart City Expo in Korea in 2023 for its robust capacity building program;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TH" sz="1000" dirty="0">
              <a:latin typeface="Raleway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1000" b="1" dirty="0">
                <a:latin typeface="Raleway" pitchFamily="2" charset="77"/>
              </a:rPr>
              <a:t>Awarded Best Project Award at Smart City World Congress in China in 2024: </a:t>
            </a:r>
            <a:r>
              <a:rPr lang="en-TH" sz="1000" dirty="0">
                <a:latin typeface="Raleway" pitchFamily="2" charset="77"/>
              </a:rPr>
              <a:t>for the 3C concept incorporating Capacity Building, with Co-Creation and Collaboration.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TH" sz="1000" dirty="0">
              <a:latin typeface="Raleway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TH" sz="1000" b="1" dirty="0">
                <a:latin typeface="Raleway" pitchFamily="2" charset="77"/>
              </a:rPr>
              <a:t>Awarded ASOCIO Best Project Award in 2024</a:t>
            </a:r>
            <a:r>
              <a:rPr lang="en-TH" sz="1000" dirty="0">
                <a:latin typeface="Raleway" pitchFamily="2" charset="77"/>
              </a:rPr>
              <a:t>: Robust capacity building programs for everyone.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>
              <a:latin typeface="Raleway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960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8D36347-2C48-CC6A-B94D-CF0A03F383E2}"/>
              </a:ext>
            </a:extLst>
          </p:cNvPr>
          <p:cNvSpPr/>
          <p:nvPr/>
        </p:nvSpPr>
        <p:spPr>
          <a:xfrm rot="668859" flipH="1">
            <a:off x="-2757438" y="-1306992"/>
            <a:ext cx="3555987" cy="106620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9" name="Google Shape;75;p13">
            <a:extLst>
              <a:ext uri="{FF2B5EF4-FFF2-40B4-BE49-F238E27FC236}">
                <a16:creationId xmlns:a16="http://schemas.microsoft.com/office/drawing/2014/main" id="{0501B2DC-44A3-DB54-E1C1-76663C940C45}"/>
              </a:ext>
            </a:extLst>
          </p:cNvPr>
          <p:cNvSpPr/>
          <p:nvPr/>
        </p:nvSpPr>
        <p:spPr>
          <a:xfrm>
            <a:off x="-7420" y="-117751"/>
            <a:ext cx="3423883" cy="4010549"/>
          </a:xfrm>
          <a:prstGeom prst="rect">
            <a:avLst/>
          </a:prstGeom>
          <a:solidFill>
            <a:srgbClr val="0B2F5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2880" dirty="0">
              <a:highlight>
                <a:srgbClr val="00008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DE0F01-5A1B-C04A-1973-171D12A5E01A}"/>
              </a:ext>
            </a:extLst>
          </p:cNvPr>
          <p:cNvSpPr/>
          <p:nvPr/>
        </p:nvSpPr>
        <p:spPr>
          <a:xfrm rot="668859" flipH="1">
            <a:off x="817733" y="-1306991"/>
            <a:ext cx="3555987" cy="1066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402154-E45B-E21C-3366-E26ADF882EB1}"/>
              </a:ext>
            </a:extLst>
          </p:cNvPr>
          <p:cNvSpPr/>
          <p:nvPr/>
        </p:nvSpPr>
        <p:spPr>
          <a:xfrm rot="668859" flipH="1">
            <a:off x="13764621" y="-927684"/>
            <a:ext cx="3555987" cy="106620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3" name="Text 0"/>
          <p:cNvSpPr/>
          <p:nvPr/>
        </p:nvSpPr>
        <p:spPr>
          <a:xfrm>
            <a:off x="1592651" y="92113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ASEAN Digital Capacity Building for Smart Cities</a:t>
            </a:r>
            <a:endParaRPr lang="en-US" sz="4450" b="1" dirty="0">
              <a:latin typeface="Raleway" pitchFamily="2" charset="77"/>
            </a:endParaRPr>
          </a:p>
        </p:txBody>
      </p:sp>
      <p:sp>
        <p:nvSpPr>
          <p:cNvPr id="4" name="Text 1"/>
          <p:cNvSpPr/>
          <p:nvPr/>
        </p:nvSpPr>
        <p:spPr>
          <a:xfrm>
            <a:off x="1592651" y="2678850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This comprehensive initiative aims to enhance digital capabilities across ASEAN member states through a structured approach to smart city development. The program will run throughout 2025, bringing together policymakers, urban planners, and technologists to address specific urban challenges through collaborative learning and practical implementation.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1587579" y="4931679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project combines online engagements, experimental workshops, and resource development to create sustainable smart city frameworks tailored to the ASEAN context. With Nakhon Si Thammarat as a model city, participants will gain hands-on experience with successful smart city initiatives that can be adapted to their local environments.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93790" y="6881813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TH"/>
          </a:p>
        </p:txBody>
      </p:sp>
      <p:pic>
        <p:nvPicPr>
          <p:cNvPr id="13" name="Picture 12" descr="A city with many buildings&#10;&#10;AI-generated content may be incorrect.">
            <a:extLst>
              <a:ext uri="{FF2B5EF4-FFF2-40B4-BE49-F238E27FC236}">
                <a16:creationId xmlns:a16="http://schemas.microsoft.com/office/drawing/2014/main" id="{366F52AA-6A72-0D74-6AAE-D1C92BB610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33" r="35024"/>
          <a:stretch/>
        </p:blipFill>
        <p:spPr>
          <a:xfrm>
            <a:off x="9692640" y="0"/>
            <a:ext cx="5550271" cy="822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A84D110-A112-E14C-96E8-983FBB8395E7}"/>
              </a:ext>
            </a:extLst>
          </p:cNvPr>
          <p:cNvSpPr txBox="1"/>
          <p:nvPr/>
        </p:nvSpPr>
        <p:spPr>
          <a:xfrm>
            <a:off x="9692640" y="7860268"/>
            <a:ext cx="9255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by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Anon P</a:t>
            </a:r>
            <a:r>
              <a:rPr lang="en-US" dirty="0">
                <a:solidFill>
                  <a:schemeClr val="bg1"/>
                </a:solidFill>
              </a:rPr>
              <a:t> on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TH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5D48FA04-386A-247B-10E1-5BDACE2A3B05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B294FC-487B-CE16-7F76-74F607541EFA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9F85A6F-B591-13E4-9734-C69B3AEAB353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31" name="Google Shape;75;p13">
              <a:extLst>
                <a:ext uri="{FF2B5EF4-FFF2-40B4-BE49-F238E27FC236}">
                  <a16:creationId xmlns:a16="http://schemas.microsoft.com/office/drawing/2014/main" id="{1E0A6920-F8D3-86A1-F342-8A157B647F4D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44E78C9-64BE-0FB5-5A1D-93F488666CC4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3" name="Text 0"/>
          <p:cNvSpPr/>
          <p:nvPr/>
        </p:nvSpPr>
        <p:spPr>
          <a:xfrm>
            <a:off x="1153954" y="2529365"/>
            <a:ext cx="576738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Project Management Framework</a:t>
            </a:r>
            <a:endParaRPr lang="en-US" sz="3100" b="1" dirty="0">
              <a:latin typeface="Raleway" pitchFamily="2" charset="77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303770" y="3384352"/>
            <a:ext cx="22860" cy="3492937"/>
          </a:xfrm>
          <a:prstGeom prst="roundRect">
            <a:avLst>
              <a:gd name="adj" fmla="val 29172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683216" y="3730109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136606" y="3562945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6137" y="3592711"/>
            <a:ext cx="238125" cy="2976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159210" y="3543062"/>
            <a:ext cx="2362200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Formation of Project Team</a:t>
            </a:r>
            <a:endParaRPr lang="en-US" sz="1550" dirty="0">
              <a:latin typeface="Raleway" pitchFamily="2" charset="77"/>
            </a:endParaRPr>
          </a:p>
        </p:txBody>
      </p:sp>
      <p:sp>
        <p:nvSpPr>
          <p:cNvPr id="9" name="Text 5"/>
          <p:cNvSpPr/>
          <p:nvPr/>
        </p:nvSpPr>
        <p:spPr>
          <a:xfrm>
            <a:off x="793790" y="3886319"/>
            <a:ext cx="57276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February 2025: Establishing a team with project manager, technical experts, and administrative staff</a:t>
            </a:r>
            <a:endParaRPr lang="en-US" sz="1250" dirty="0">
              <a:latin typeface="Raleway" pitchFamily="2" charset="77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7470934" y="4523899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7136606" y="4356735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137" y="4386501"/>
            <a:ext cx="238125" cy="297656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8108990" y="4336852"/>
            <a:ext cx="211812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Bi-Weekly Coordination</a:t>
            </a:r>
            <a:endParaRPr lang="en-US" sz="1550" dirty="0">
              <a:latin typeface="Raleway" pitchFamily="2" charset="77"/>
            </a:endParaRPr>
          </a:p>
        </p:txBody>
      </p:sp>
      <p:sp>
        <p:nvSpPr>
          <p:cNvPr id="14" name="Text 9"/>
          <p:cNvSpPr/>
          <p:nvPr/>
        </p:nvSpPr>
        <p:spPr>
          <a:xfrm>
            <a:off x="8108990" y="4680109"/>
            <a:ext cx="57276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Virtual meetings with ADSOM, ASCN, and MPAC representatives to track progress and resolve issues</a:t>
            </a:r>
            <a:endParaRPr lang="en-US" sz="1250" dirty="0">
              <a:latin typeface="Raleway" pitchFamily="2" charset="77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683216" y="5238274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7136606" y="5071110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137" y="5100876"/>
            <a:ext cx="238125" cy="29765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536758" y="5051227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Quarterly Reviews</a:t>
            </a:r>
            <a:endParaRPr lang="en-US" sz="1550" dirty="0">
              <a:latin typeface="Raleway" pitchFamily="2" charset="77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793790" y="5394484"/>
            <a:ext cx="57276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Comprehensive assessment meetings in April, July, October, and December with member state representatives</a:t>
            </a:r>
            <a:endParaRPr lang="en-US" sz="1250" dirty="0">
              <a:latin typeface="Raleway" pitchFamily="2" charset="77"/>
            </a:endParaRPr>
          </a:p>
        </p:txBody>
      </p:sp>
      <p:sp>
        <p:nvSpPr>
          <p:cNvPr id="20" name="Shape 14"/>
          <p:cNvSpPr/>
          <p:nvPr/>
        </p:nvSpPr>
        <p:spPr>
          <a:xfrm>
            <a:off x="7470934" y="5952768"/>
            <a:ext cx="476250" cy="22860"/>
          </a:xfrm>
          <a:prstGeom prst="roundRect">
            <a:avLst>
              <a:gd name="adj" fmla="val 291721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7136606" y="5785604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6137" y="5815370"/>
            <a:ext cx="238125" cy="297656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8108990" y="576572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Monthly Reporting</a:t>
            </a:r>
            <a:endParaRPr lang="en-US" sz="1550" dirty="0">
              <a:latin typeface="Raleway" pitchFamily="2" charset="77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8108990" y="6108978"/>
            <a:ext cx="572762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Progress reports submitted to ADGSOM within 5 days of month-end</a:t>
            </a:r>
            <a:endParaRPr lang="en-US" sz="1250" dirty="0">
              <a:latin typeface="Raleway" pitchFamily="2" charset="77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399930" y="7096840"/>
            <a:ext cx="1304282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management structure ensures transparent project execution with approximately 15-20 stakeholders participating in each review meeting. This framework facilitates alignment among all parties and enables timely issue resolution throughout the project lifecycle.</a:t>
            </a:r>
            <a:endParaRPr lang="en-US" sz="1250" dirty="0">
              <a:latin typeface="Raleway" pitchFamily="2" charset="77"/>
            </a:endParaRPr>
          </a:p>
        </p:txBody>
      </p:sp>
      <p:pic>
        <p:nvPicPr>
          <p:cNvPr id="27" name="Picture 26" descr="A group of people looking at a wall with monitors&#10;&#10;AI-generated content may be incorrect.">
            <a:extLst>
              <a:ext uri="{FF2B5EF4-FFF2-40B4-BE49-F238E27FC236}">
                <a16:creationId xmlns:a16="http://schemas.microsoft.com/office/drawing/2014/main" id="{93D1FA06-096E-5465-C69B-10CB5CA9E0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172" t="31161" r="1172" b="41700"/>
          <a:stretch/>
        </p:blipFill>
        <p:spPr>
          <a:xfrm>
            <a:off x="-236220" y="-690866"/>
            <a:ext cx="14894560" cy="310057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41D2153-30C1-807C-214C-ADCF2DFAF7B5}"/>
              </a:ext>
            </a:extLst>
          </p:cNvPr>
          <p:cNvSpPr txBox="1"/>
          <p:nvPr/>
        </p:nvSpPr>
        <p:spPr>
          <a:xfrm>
            <a:off x="7136606" y="2066211"/>
            <a:ext cx="83226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000" dirty="0">
                <a:solidFill>
                  <a:schemeClr val="bg1"/>
                </a:solidFill>
              </a:rPr>
              <a:t>All photos belong to Nakhon Si Thammarat City Municipality and are copyrighted, except when used in good faith for non-commercial purposes.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1E97B65-1B2D-94C9-C2AC-3CAF5CCBBEA2}"/>
              </a:ext>
            </a:extLst>
          </p:cNvPr>
          <p:cNvSpPr/>
          <p:nvPr/>
        </p:nvSpPr>
        <p:spPr>
          <a:xfrm rot="668859" flipH="1">
            <a:off x="-2757438" y="-1306992"/>
            <a:ext cx="3555987" cy="106620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21" name="Google Shape;75;p13">
            <a:extLst>
              <a:ext uri="{FF2B5EF4-FFF2-40B4-BE49-F238E27FC236}">
                <a16:creationId xmlns:a16="http://schemas.microsoft.com/office/drawing/2014/main" id="{BAB8DADC-D268-E63C-EA53-D9CB955FF529}"/>
              </a:ext>
            </a:extLst>
          </p:cNvPr>
          <p:cNvSpPr/>
          <p:nvPr/>
        </p:nvSpPr>
        <p:spPr>
          <a:xfrm>
            <a:off x="-7420" y="-117751"/>
            <a:ext cx="3423883" cy="4010549"/>
          </a:xfrm>
          <a:prstGeom prst="rect">
            <a:avLst/>
          </a:prstGeom>
          <a:solidFill>
            <a:srgbClr val="0B2F5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46280" tIns="146280" rIns="146280" bIns="146280" anchor="ctr" anchorCtr="0">
            <a:noAutofit/>
          </a:bodyPr>
          <a:lstStyle/>
          <a:p>
            <a:endParaRPr sz="2880" dirty="0">
              <a:highlight>
                <a:srgbClr val="000080"/>
              </a:highligh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889142-BDAA-4ACE-179A-7F6D3CBCBC03}"/>
              </a:ext>
            </a:extLst>
          </p:cNvPr>
          <p:cNvSpPr/>
          <p:nvPr/>
        </p:nvSpPr>
        <p:spPr>
          <a:xfrm rot="668859" flipH="1">
            <a:off x="817733" y="-1306991"/>
            <a:ext cx="3555987" cy="1066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D710E19-013E-DCE5-359B-A0114456CAA5}"/>
              </a:ext>
            </a:extLst>
          </p:cNvPr>
          <p:cNvSpPr/>
          <p:nvPr/>
        </p:nvSpPr>
        <p:spPr>
          <a:xfrm rot="668859" flipH="1">
            <a:off x="13764621" y="-927684"/>
            <a:ext cx="3555987" cy="106620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 sz="3600"/>
          </a:p>
        </p:txBody>
      </p:sp>
      <p:sp>
        <p:nvSpPr>
          <p:cNvPr id="3" name="Text 0"/>
          <p:cNvSpPr/>
          <p:nvPr/>
        </p:nvSpPr>
        <p:spPr>
          <a:xfrm>
            <a:off x="1704521" y="624335"/>
            <a:ext cx="6626304" cy="5623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Online Preparatory Engagements</a:t>
            </a:r>
            <a:endParaRPr lang="en-US" sz="3500" b="1" dirty="0">
              <a:latin typeface="Raleway" pitchFamily="2" charset="77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41" y="1572458"/>
            <a:ext cx="899755" cy="132433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56911" y="1752362"/>
            <a:ext cx="3227546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Webinar Series (Mar-May 2025)</a:t>
            </a:r>
            <a:endParaRPr lang="en-US" sz="1750" b="1" dirty="0">
              <a:latin typeface="Raleway" pitchFamily="2" charset="77"/>
            </a:endParaRPr>
          </a:p>
        </p:txBody>
      </p:sp>
      <p:sp>
        <p:nvSpPr>
          <p:cNvPr id="6" name="Text 2"/>
          <p:cNvSpPr/>
          <p:nvPr/>
        </p:nvSpPr>
        <p:spPr>
          <a:xfrm>
            <a:off x="1956911" y="2141339"/>
            <a:ext cx="6399848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Three 2-hour virtual sessions covering smart city frameworks, technology integration, and needs assessment results</a:t>
            </a:r>
            <a:endParaRPr lang="en-US" sz="1400" dirty="0">
              <a:latin typeface="Raleway" pitchFamily="2" charset="77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41" y="2896791"/>
            <a:ext cx="899755" cy="10796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56911" y="3076694"/>
            <a:ext cx="2249448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Needs Assessment</a:t>
            </a:r>
            <a:endParaRPr lang="en-US" sz="1750" b="1" dirty="0">
              <a:latin typeface="Raleway" pitchFamily="2" charset="77"/>
            </a:endParaRPr>
          </a:p>
        </p:txBody>
      </p:sp>
      <p:sp>
        <p:nvSpPr>
          <p:cNvPr id="9" name="Text 4"/>
          <p:cNvSpPr/>
          <p:nvPr/>
        </p:nvSpPr>
        <p:spPr>
          <a:xfrm>
            <a:off x="1956911" y="3465671"/>
            <a:ext cx="6399848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Online surveys to identify priority areas such as e-services and flood management</a:t>
            </a:r>
            <a:endParaRPr lang="en-US" sz="1400" dirty="0">
              <a:latin typeface="Raleway" pitchFamily="2" charset="77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241" y="3976449"/>
            <a:ext cx="899755" cy="10796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56911" y="4156353"/>
            <a:ext cx="2249448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City Challenge Briefs</a:t>
            </a:r>
            <a:endParaRPr lang="en-US" sz="1750" b="1" dirty="0">
              <a:latin typeface="Raleway" pitchFamily="2" charset="77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956911" y="4545330"/>
            <a:ext cx="6399848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Participants submit 1-page briefs on their city's specific smart city challenges</a:t>
            </a:r>
            <a:endParaRPr lang="en-US" sz="1400" dirty="0">
              <a:latin typeface="Raleway" pitchFamily="2" charset="77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241" y="5056108"/>
            <a:ext cx="899755" cy="107965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956911" y="5236012"/>
            <a:ext cx="2249448" cy="2811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Workshop Design</a:t>
            </a:r>
            <a:endParaRPr lang="en-US" sz="1750" b="1" dirty="0">
              <a:latin typeface="Raleway" pitchFamily="2" charset="77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956911" y="5624989"/>
            <a:ext cx="6399848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Integration of feedback into tailored workshop content</a:t>
            </a:r>
            <a:endParaRPr lang="en-US" sz="1400" dirty="0">
              <a:latin typeface="Raleway" pitchFamily="2" charset="77"/>
            </a:endParaRPr>
          </a:p>
        </p:txBody>
      </p:sp>
      <p:sp>
        <p:nvSpPr>
          <p:cNvPr id="16" name="Text 9"/>
          <p:cNvSpPr/>
          <p:nvPr/>
        </p:nvSpPr>
        <p:spPr>
          <a:xfrm>
            <a:off x="787241" y="6338173"/>
            <a:ext cx="7569517" cy="1151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These preparatory engagements will involve 30-35 policymakers, urban planners, and technologists from across ASEAN member states. Selection criteria ensure diverse representation from both urban and rural areas, including ASCN and non-ASCN cities, with participants committed to attending follow-up workshops.</a:t>
            </a:r>
            <a:endParaRPr lang="en-US" sz="1400" dirty="0">
              <a:latin typeface="Raleway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A5B95E-BC78-3160-F519-068E0DF4A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7732" y="5000"/>
            <a:ext cx="5622668" cy="3748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C9616F-C78A-2DFF-5AB1-FD9D475E1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902" y="0"/>
            <a:ext cx="5818327" cy="8229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BF99D3-5943-CA86-8D49-D9C2904E42B4}"/>
              </a:ext>
            </a:extLst>
          </p:cNvPr>
          <p:cNvSpPr txBox="1"/>
          <p:nvPr/>
        </p:nvSpPr>
        <p:spPr>
          <a:xfrm>
            <a:off x="0" y="7829490"/>
            <a:ext cx="5405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000" dirty="0">
                <a:solidFill>
                  <a:srgbClr val="002060"/>
                </a:solidFill>
              </a:rPr>
              <a:t>All photos belong to Nakhon Si Thammarat City Municipality and are copyrighted, except when used in good faith for non-commercial purposes.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BE45F806-3718-4B95-C4DB-FEC2CEDF620E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2E9992-34C1-6DA0-B60B-D2D8CF4D4250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92E99C-754E-A707-F9F7-C809D7CE8358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8" name="Google Shape;75;p13">
              <a:extLst>
                <a:ext uri="{FF2B5EF4-FFF2-40B4-BE49-F238E27FC236}">
                  <a16:creationId xmlns:a16="http://schemas.microsoft.com/office/drawing/2014/main" id="{65FDADDE-7E6D-0484-2F1E-B62FDB23BF07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223A017-63B9-61DE-AF54-CCE21D3A7ADF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3" name="Text 0"/>
          <p:cNvSpPr/>
          <p:nvPr/>
        </p:nvSpPr>
        <p:spPr>
          <a:xfrm>
            <a:off x="1653881" y="401014"/>
            <a:ext cx="7325797" cy="541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Participant Selection </a:t>
            </a:r>
          </a:p>
          <a:p>
            <a:pPr marL="0" indent="0" algn="l">
              <a:lnSpc>
                <a:spcPts val="4250"/>
              </a:lnSpc>
              <a:buNone/>
            </a:pPr>
            <a:r>
              <a:rPr lang="en-US" sz="340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and Engagement</a:t>
            </a:r>
            <a:endParaRPr lang="en-US" sz="3400" b="1" dirty="0">
              <a:latin typeface="Raleway" pitchFamily="2" charset="77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58666" y="1669494"/>
            <a:ext cx="3726656" cy="2523292"/>
          </a:xfrm>
          <a:prstGeom prst="roundRect">
            <a:avLst>
              <a:gd name="adj" fmla="val 288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 dirty="0">
              <a:latin typeface="Raleway" pitchFamily="2" charset="77"/>
            </a:endParaRPr>
          </a:p>
        </p:txBody>
      </p:sp>
      <p:sp>
        <p:nvSpPr>
          <p:cNvPr id="5" name="Text 2"/>
          <p:cNvSpPr/>
          <p:nvPr/>
        </p:nvSpPr>
        <p:spPr>
          <a:xfrm>
            <a:off x="939641" y="1850469"/>
            <a:ext cx="2167890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Selection Criteria</a:t>
            </a:r>
            <a:endParaRPr lang="en-US" sz="1700" b="1" dirty="0">
              <a:latin typeface="Raleway" pitchFamily="2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939641" y="2225397"/>
            <a:ext cx="3364706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Active role in smart city planning or implementation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7" name="Text 4"/>
          <p:cNvSpPr/>
          <p:nvPr/>
        </p:nvSpPr>
        <p:spPr>
          <a:xfrm>
            <a:off x="939641" y="2841069"/>
            <a:ext cx="3364706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Representation from diverse ASEAN cities (urban/rural, ASCN/non-ASCN)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8" name="Text 5"/>
          <p:cNvSpPr/>
          <p:nvPr/>
        </p:nvSpPr>
        <p:spPr>
          <a:xfrm>
            <a:off x="939641" y="3456742"/>
            <a:ext cx="3364706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Commitment to attend all program components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9" name="Shape 6"/>
          <p:cNvSpPr/>
          <p:nvPr/>
        </p:nvSpPr>
        <p:spPr>
          <a:xfrm>
            <a:off x="4658678" y="1669494"/>
            <a:ext cx="3726656" cy="2523292"/>
          </a:xfrm>
          <a:prstGeom prst="roundRect">
            <a:avLst>
              <a:gd name="adj" fmla="val 288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839653" y="1850469"/>
            <a:ext cx="2167890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External Participants</a:t>
            </a:r>
            <a:endParaRPr lang="en-US" sz="1700" b="1" dirty="0">
              <a:latin typeface="Raleway" pitchFamily="2" charset="77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839653" y="2225397"/>
            <a:ext cx="3364706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Private sector experts from Thailand Digital Catalog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39653" y="2841069"/>
            <a:ext cx="3364706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ASEAN Smart Cities Network mentors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839653" y="3179207"/>
            <a:ext cx="3364706" cy="555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Local officials from Nakhon Si Thammarat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58666" y="4366141"/>
            <a:ext cx="7626667" cy="1690687"/>
          </a:xfrm>
          <a:prstGeom prst="roundRect">
            <a:avLst>
              <a:gd name="adj" fmla="val 4308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939641" y="4547116"/>
            <a:ext cx="2650569" cy="270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Participation Requirements</a:t>
            </a:r>
            <a:endParaRPr lang="en-US" sz="1700" b="1" dirty="0">
              <a:latin typeface="Raleway" pitchFamily="2" charset="7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39641" y="4922044"/>
            <a:ext cx="7264718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Submission of city challenge briefs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939641" y="5260181"/>
            <a:ext cx="7264718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Completion of needs assessment surveys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939641" y="5598319"/>
            <a:ext cx="7264718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150"/>
              </a:lnSpc>
              <a:buSzPct val="100000"/>
              <a:buChar char="•"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Active contribution to group exercises</a:t>
            </a:r>
            <a:endParaRPr lang="en-US" sz="1350" dirty="0">
              <a:latin typeface="Raleway" pitchFamily="2" charset="77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58666" y="6251853"/>
            <a:ext cx="7626667" cy="1110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program will maintain consistent participation across all activities, with the same core group of 30-35 policymakers and planners attending both the webinar series and the on-site workshop. This approach ensures continuity of learning and enables the development of lasting professional relationships among participants.</a:t>
            </a:r>
            <a:endParaRPr lang="en-US" sz="1350" dirty="0">
              <a:latin typeface="Raleway" pitchFamily="2" charset="77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01AE8CC-E13F-3609-A911-F905DA2E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639" t="1600" r="15780" b="-1600"/>
          <a:stretch/>
        </p:blipFill>
        <p:spPr>
          <a:xfrm>
            <a:off x="8989104" y="-39515"/>
            <a:ext cx="5641296" cy="51832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6AB51AB-9ED4-6FF1-9C72-BDCE5F820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104" y="4547116"/>
            <a:ext cx="5641296" cy="36824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0CD9D90-FB69-127A-A1B6-4CB23962C35F}"/>
              </a:ext>
            </a:extLst>
          </p:cNvPr>
          <p:cNvSpPr txBox="1"/>
          <p:nvPr/>
        </p:nvSpPr>
        <p:spPr>
          <a:xfrm>
            <a:off x="8970253" y="4660701"/>
            <a:ext cx="5405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000" dirty="0">
                <a:solidFill>
                  <a:srgbClr val="002060"/>
                </a:solidFill>
              </a:rPr>
              <a:t>All photos belong to Nakhon Si Thammarat City Municipality and are copyrighted, except when used in good faith for non-commercial purposes.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A78B6C9-725D-40AC-F994-2BE2F87EAB91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769FED-DFF9-A49F-7F24-958642FA0725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118DE1-99AA-5E0D-2E7A-C10DB2B8D406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16" name="Google Shape;75;p13">
              <a:extLst>
                <a:ext uri="{FF2B5EF4-FFF2-40B4-BE49-F238E27FC236}">
                  <a16:creationId xmlns:a16="http://schemas.microsoft.com/office/drawing/2014/main" id="{DC6393A5-A119-890F-7B1E-E9912108C8B6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8EE42A-6C5E-C1AC-8B57-EC4175D0C414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2" name="Text 0"/>
          <p:cNvSpPr/>
          <p:nvPr/>
        </p:nvSpPr>
        <p:spPr>
          <a:xfrm>
            <a:off x="1747864" y="762239"/>
            <a:ext cx="1263324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Experimental Workshop </a:t>
            </a: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in Nakhon Si Thammarat</a:t>
            </a:r>
            <a:endParaRPr lang="en-US" sz="4450" b="1" dirty="0">
              <a:latin typeface="Raleway" pitchFamily="2" charset="77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109793"/>
            <a:ext cx="4120753" cy="226814"/>
          </a:xfrm>
          <a:prstGeom prst="roundRect">
            <a:avLst>
              <a:gd name="adj" fmla="val 4200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6767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Day 1: Presentations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4167188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Detailed sessions on Nakhon Si Thammarat's smart city model, focusing on citizen e-services and flood prevention systems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54704" y="2769513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7" name="Text 5"/>
          <p:cNvSpPr/>
          <p:nvPr/>
        </p:nvSpPr>
        <p:spPr>
          <a:xfrm>
            <a:off x="5254704" y="33364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Day 2: Field Visits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8" name="Text 6"/>
          <p:cNvSpPr/>
          <p:nvPr/>
        </p:nvSpPr>
        <p:spPr>
          <a:xfrm>
            <a:off x="5254704" y="3826907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On-site exploration of implemented smart city projects including flood monitoring systems and digital service kiosks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715738" y="2429351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715738" y="2996327"/>
            <a:ext cx="29185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Day 3: Group Exercises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715738" y="3486745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Facilitated sessions to draft city-specific smart city plans with guidance from technical experts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873948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This 3-day workshop in July 2025 will provide hands-on exposure to successful smart city initiatives. Participants will receive a pre-workshop handbook draft and case study summaries two weeks prior to the event.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272525"/>
              </a:solidFill>
              <a:latin typeface="Raleway" pitchFamily="2" charset="77"/>
              <a:ea typeface="Lato" pitchFamily="34" charset="-122"/>
              <a:cs typeface="Lat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workshop logistics include venue, meals, and materials funded by Thailand (USD 5,000), with travel and per diem for selected participants funded by AICTF (USD 11,700).</a:t>
            </a:r>
            <a:endParaRPr lang="en-US" sz="1750" dirty="0">
              <a:latin typeface="Raleway" pitchFamily="2" charset="77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C8C7542-4918-1155-9F89-D2431DFE7144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9A3C30-FBA8-6AE5-2206-C78D1842B4E5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40F0258-7BFD-7EAA-50F2-6FA623517E4A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3" name="Google Shape;75;p13">
              <a:extLst>
                <a:ext uri="{FF2B5EF4-FFF2-40B4-BE49-F238E27FC236}">
                  <a16:creationId xmlns:a16="http://schemas.microsoft.com/office/drawing/2014/main" id="{10CFA218-1923-FCA6-9057-4B46763FB5E2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DDCD566-4291-372A-CB59-2886B86ADCE4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2" name="Text 0"/>
          <p:cNvSpPr/>
          <p:nvPr/>
        </p:nvSpPr>
        <p:spPr>
          <a:xfrm>
            <a:off x="3555504" y="576144"/>
            <a:ext cx="7519392" cy="700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Online Collaboration Platform</a:t>
            </a:r>
            <a:endParaRPr lang="en-US" sz="4400" b="1" dirty="0">
              <a:latin typeface="Raleway" pitchFamily="2" charset="77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89046" y="2133957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Platform Launch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5098" y="2618899"/>
            <a:ext cx="3908107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August 2025: Cloud-based platform deployment for continued knowledge sharing</a:t>
            </a:r>
            <a:endParaRPr lang="en-US" sz="1750" dirty="0">
              <a:latin typeface="Raleway" pitchFamily="2" charset="77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326" y="2533174"/>
            <a:ext cx="335637" cy="41957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194" y="2313384"/>
            <a:ext cx="288929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Moderated Discussions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194" y="2798326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Monthly discussion prompts on topics like scaling e-services</a:t>
            </a:r>
            <a:endParaRPr lang="en-US" sz="1750" dirty="0">
              <a:latin typeface="Raleway" pitchFamily="2" charset="77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176" y="2922151"/>
            <a:ext cx="335637" cy="4195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194" y="4767143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Network Expansion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194" y="5252085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Invitations extended to ASCN cities and Thailand Digital Catalog firms</a:t>
            </a:r>
            <a:endParaRPr lang="en-US" sz="1750" dirty="0">
              <a:latin typeface="Raleway" pitchFamily="2" charset="77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7199" y="5151001"/>
            <a:ext cx="335637" cy="419576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89046" y="4767143"/>
            <a:ext cx="2804160" cy="350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Usage Analytics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85098" y="5252085"/>
            <a:ext cx="3908107" cy="7177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Quarterly reporting on platform engagement and impact</a:t>
            </a:r>
            <a:endParaRPr lang="en-US" sz="1750" dirty="0">
              <a:latin typeface="Raleway" pitchFamily="2" charset="77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9676" y="1766411"/>
            <a:ext cx="4571048" cy="457104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349" y="4762024"/>
            <a:ext cx="335637" cy="419576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785098" y="6589752"/>
            <a:ext cx="13060204" cy="1076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digital forum will be managed by depa's technical team and will serve as a hub for participants to share updates, challenges, and solutions. This platform ensures continuous knowledge exchange beyond the formal program activities and creates a sustainable community of practice among ASEAN smart city practitioners.</a:t>
            </a:r>
            <a:endParaRPr lang="en-US" sz="1750" dirty="0">
              <a:latin typeface="Raleway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7A4E3A4-729B-1921-38EE-EE547FC270B6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53D9A3-FBFF-6040-A95E-FBD82BD2A6E5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4FAA73-5A30-0709-6A10-A5EAA88E3141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7" name="Google Shape;75;p13">
              <a:extLst>
                <a:ext uri="{FF2B5EF4-FFF2-40B4-BE49-F238E27FC236}">
                  <a16:creationId xmlns:a16="http://schemas.microsoft.com/office/drawing/2014/main" id="{9D1D6BA9-5AD5-9920-C54A-207BD70BF993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6D7C05-AB71-7341-455B-981992E2D09F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2" name="Text 0"/>
          <p:cNvSpPr/>
          <p:nvPr/>
        </p:nvSpPr>
        <p:spPr>
          <a:xfrm>
            <a:off x="1609971" y="584196"/>
            <a:ext cx="8896350" cy="705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0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Smart City Handbook Development</a:t>
            </a:r>
            <a:endParaRPr lang="en-US" sz="4400" b="1" dirty="0">
              <a:latin typeface="Raleway" pitchFamily="2" charset="77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0218" y="1780222"/>
            <a:ext cx="2174915" cy="1300639"/>
          </a:xfrm>
          <a:prstGeom prst="roundRect">
            <a:avLst>
              <a:gd name="adj" fmla="val 729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905" y="2232065"/>
            <a:ext cx="317421" cy="39683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0875" y="2005965"/>
            <a:ext cx="3562469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Initial Content Development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90875" y="2494002"/>
            <a:ext cx="5877044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March-May 2025: </a:t>
            </a: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Compiling best practices and frameworks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078004" y="3065621"/>
            <a:ext cx="10649307" cy="15240"/>
          </a:xfrm>
          <a:prstGeom prst="roundRect">
            <a:avLst>
              <a:gd name="adj" fmla="val 622236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0218" y="3193733"/>
            <a:ext cx="4349948" cy="1300639"/>
          </a:xfrm>
          <a:prstGeom prst="roundRect">
            <a:avLst>
              <a:gd name="adj" fmla="val 7291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422" y="3645575"/>
            <a:ext cx="317421" cy="3968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5909" y="3419475"/>
            <a:ext cx="2822258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Expert Review Process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365909" y="3907512"/>
            <a:ext cx="4092535" cy="361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June 2025: </a:t>
            </a: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Draft review by ASCN experts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53037" y="4479131"/>
            <a:ext cx="8474273" cy="15240"/>
          </a:xfrm>
          <a:prstGeom prst="roundRect">
            <a:avLst>
              <a:gd name="adj" fmla="val 622236"/>
            </a:avLst>
          </a:prstGeom>
          <a:solidFill>
            <a:srgbClr val="CECEC9"/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0218" y="4607243"/>
            <a:ext cx="6524982" cy="1661755"/>
          </a:xfrm>
          <a:prstGeom prst="roundRect">
            <a:avLst>
              <a:gd name="adj" fmla="val 5707"/>
            </a:avLst>
          </a:prstGeom>
          <a:solidFill>
            <a:srgbClr val="E8E8E3"/>
          </a:solidFill>
          <a:ln w="7620">
            <a:solidFill>
              <a:srgbClr val="CECEC9"/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3939" y="5239703"/>
            <a:ext cx="317421" cy="39683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0942" y="4832985"/>
            <a:ext cx="3626882" cy="352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Finalization and Distribution</a:t>
            </a:r>
            <a:endParaRPr lang="en-US" sz="2200" b="1" dirty="0">
              <a:latin typeface="Raleway" pitchFamily="2" charset="77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40942" y="5321022"/>
            <a:ext cx="6073497" cy="722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September 2025: </a:t>
            </a: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Digital distribution to all ASEAN member states</a:t>
            </a:r>
            <a:endParaRPr lang="en-US" sz="1750" dirty="0">
              <a:latin typeface="Raleway" pitchFamily="2" charset="77"/>
            </a:endParaRPr>
          </a:p>
        </p:txBody>
      </p:sp>
      <p:sp>
        <p:nvSpPr>
          <p:cNvPr id="17" name="Text 12"/>
          <p:cNvSpPr/>
          <p:nvPr/>
        </p:nvSpPr>
        <p:spPr>
          <a:xfrm>
            <a:off x="790218" y="6522958"/>
            <a:ext cx="13049964" cy="1083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handbook will serve as a comprehensive resource for smart city development across ASEAN. Content will include detailed case studies from Nakhon Si Thammarat, frameworks for citizen-centric design, and innovative financing models for smart city initiatives. Feedback on the handbook will be collected through surveys in November 2025 to assess its utility and impact.</a:t>
            </a:r>
            <a:endParaRPr lang="en-US" sz="1750" dirty="0">
              <a:latin typeface="Raleway" pitchFamily="2" charset="77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A4E1EDA-CE26-1068-8B77-1CA1E9A0DD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9500" y="236741"/>
            <a:ext cx="1412420" cy="19953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C7E9D5-B26D-0C70-9FE9-3D8B77A55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4887" y="216322"/>
            <a:ext cx="1470789" cy="20675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46ED03-A0D0-A5D6-EEAF-8BC8019C8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09500" y="2283877"/>
            <a:ext cx="1412420" cy="21598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7C36B6-23F1-64EB-16BD-709BAF2A38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24253" y="2362260"/>
            <a:ext cx="1412420" cy="208146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59E3577-3F97-1082-3020-8F51DABADAD0}"/>
              </a:ext>
            </a:extLst>
          </p:cNvPr>
          <p:cNvSpPr txBox="1"/>
          <p:nvPr/>
        </p:nvSpPr>
        <p:spPr>
          <a:xfrm>
            <a:off x="11167824" y="4470023"/>
            <a:ext cx="7315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Previous world-class publications published by depa</a:t>
            </a:r>
            <a:endParaRPr lang="en-TH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5EBAF3E7-DDAA-69F6-6135-72158CB70ADC}"/>
              </a:ext>
            </a:extLst>
          </p:cNvPr>
          <p:cNvGrpSpPr/>
          <p:nvPr/>
        </p:nvGrpSpPr>
        <p:grpSpPr>
          <a:xfrm>
            <a:off x="-2605038" y="-1154592"/>
            <a:ext cx="19808966" cy="11032487"/>
            <a:chOff x="-2757438" y="-1306992"/>
            <a:chExt cx="19808966" cy="1103248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9EC1D2-1B9D-56FF-C405-1E28BAA119D9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CAF568-A2A2-6FEE-4FA0-5BA68F03343E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32" name="Google Shape;75;p13">
              <a:extLst>
                <a:ext uri="{FF2B5EF4-FFF2-40B4-BE49-F238E27FC236}">
                  <a16:creationId xmlns:a16="http://schemas.microsoft.com/office/drawing/2014/main" id="{207AB8BE-2AA9-906A-1470-1E4CA5B8B23A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044F833-F272-40EA-82BA-9E3CF1AD0281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AA7A95-5EA1-4B9D-20D7-B1C47660D6FD}"/>
              </a:ext>
            </a:extLst>
          </p:cNvPr>
          <p:cNvGrpSpPr/>
          <p:nvPr/>
        </p:nvGrpSpPr>
        <p:grpSpPr>
          <a:xfrm>
            <a:off x="-2757438" y="-1306992"/>
            <a:ext cx="19808966" cy="11032487"/>
            <a:chOff x="-2757438" y="-1306992"/>
            <a:chExt cx="19808966" cy="110324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B122F6-2DA8-78CF-7341-B7A171FD90D1}"/>
                </a:ext>
              </a:extLst>
            </p:cNvPr>
            <p:cNvSpPr/>
            <p:nvPr/>
          </p:nvSpPr>
          <p:spPr>
            <a:xfrm rot="668859" flipH="1">
              <a:off x="13495541" y="-936539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7" name="Google Shape;75;p13">
              <a:extLst>
                <a:ext uri="{FF2B5EF4-FFF2-40B4-BE49-F238E27FC236}">
                  <a16:creationId xmlns:a16="http://schemas.microsoft.com/office/drawing/2014/main" id="{CB2B5601-A244-7B0C-E773-2E106505A609}"/>
                </a:ext>
              </a:extLst>
            </p:cNvPr>
            <p:cNvSpPr/>
            <p:nvPr/>
          </p:nvSpPr>
          <p:spPr>
            <a:xfrm>
              <a:off x="-7420" y="-117751"/>
              <a:ext cx="3423883" cy="4010549"/>
            </a:xfrm>
            <a:prstGeom prst="rect">
              <a:avLst/>
            </a:prstGeom>
            <a:solidFill>
              <a:srgbClr val="0B2F53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46280" tIns="146280" rIns="146280" bIns="146280" anchor="ctr" anchorCtr="0">
              <a:noAutofit/>
            </a:bodyPr>
            <a:lstStyle/>
            <a:p>
              <a:endParaRPr sz="2880" dirty="0">
                <a:highlight>
                  <a:srgbClr val="000080"/>
                </a:highlight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799EEB9-8602-A98E-F1ED-16BF0EFDDA5F}"/>
                </a:ext>
              </a:extLst>
            </p:cNvPr>
            <p:cNvSpPr/>
            <p:nvPr/>
          </p:nvSpPr>
          <p:spPr>
            <a:xfrm rot="668859" flipH="1">
              <a:off x="817733" y="-1306991"/>
              <a:ext cx="3555987" cy="106620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372F602-03C6-A4E0-85BF-9E93D73B3F51}"/>
                </a:ext>
              </a:extLst>
            </p:cNvPr>
            <p:cNvSpPr/>
            <p:nvPr/>
          </p:nvSpPr>
          <p:spPr>
            <a:xfrm rot="668859" flipH="1">
              <a:off x="-2757438" y="-1306992"/>
              <a:ext cx="3555987" cy="1066203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 sz="3600"/>
            </a:p>
          </p:txBody>
        </p:sp>
      </p:grpSp>
      <p:sp>
        <p:nvSpPr>
          <p:cNvPr id="3" name="Text 0"/>
          <p:cNvSpPr/>
          <p:nvPr/>
        </p:nvSpPr>
        <p:spPr>
          <a:xfrm>
            <a:off x="6280190" y="624007"/>
            <a:ext cx="6876574" cy="602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12F2B"/>
                </a:solidFill>
                <a:latin typeface="Raleway" pitchFamily="2" charset="77"/>
                <a:ea typeface="Gelasio" pitchFamily="34" charset="-122"/>
                <a:cs typeface="Gelasio" pitchFamily="34" charset="-120"/>
              </a:rPr>
              <a:t>Project Timeline and Milestones</a:t>
            </a:r>
            <a:endParaRPr lang="en-US" sz="3750" b="1" dirty="0">
              <a:latin typeface="Raleway" pitchFamily="2" charset="77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80190" y="1515666"/>
            <a:ext cx="7556421" cy="4331256"/>
          </a:xfrm>
          <a:prstGeom prst="roundRect">
            <a:avLst>
              <a:gd name="adj" fmla="val 187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7810" y="1523286"/>
            <a:ext cx="7541181" cy="8632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6" name="Text 3"/>
          <p:cNvSpPr/>
          <p:nvPr/>
        </p:nvSpPr>
        <p:spPr>
          <a:xfrm>
            <a:off x="6480572" y="1646515"/>
            <a:ext cx="3381256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Raleway" pitchFamily="2" charset="77"/>
                <a:ea typeface="Lato" pitchFamily="34" charset="-122"/>
                <a:cs typeface="Lato" pitchFamily="34" charset="-120"/>
              </a:rPr>
              <a:t>January-February 2025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54972" y="1646515"/>
            <a:ext cx="33812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Pre-planning, team formation, and initial coordination meetings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8" name="Shape 5"/>
          <p:cNvSpPr/>
          <p:nvPr/>
        </p:nvSpPr>
        <p:spPr>
          <a:xfrm>
            <a:off x="6287810" y="2386489"/>
            <a:ext cx="7541181" cy="8632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9" name="Text 6"/>
          <p:cNvSpPr/>
          <p:nvPr/>
        </p:nvSpPr>
        <p:spPr>
          <a:xfrm>
            <a:off x="6480572" y="2509718"/>
            <a:ext cx="3381256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Raleway" pitchFamily="2" charset="77"/>
                <a:ea typeface="Lato" pitchFamily="34" charset="-122"/>
                <a:cs typeface="Lato" pitchFamily="34" charset="-120"/>
              </a:rPr>
              <a:t>March-May 2025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254972" y="2509718"/>
            <a:ext cx="33812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Webinar series, needs assessment, and handbook drafting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287810" y="3249692"/>
            <a:ext cx="7541181" cy="8632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480572" y="3372922"/>
            <a:ext cx="3381256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Raleway" pitchFamily="2" charset="77"/>
                <a:ea typeface="Lato" pitchFamily="34" charset="-122"/>
                <a:cs typeface="Lato" pitchFamily="34" charset="-120"/>
              </a:rPr>
              <a:t>June-July 2025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54972" y="3372922"/>
            <a:ext cx="33812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Handbook review and 3-day workshop in Nakhon Si Thammarat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6287810" y="4112895"/>
            <a:ext cx="7541181" cy="86320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80572" y="4236125"/>
            <a:ext cx="3381256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Raleway" pitchFamily="2" charset="77"/>
                <a:ea typeface="Lato" pitchFamily="34" charset="-122"/>
                <a:cs typeface="Lato" pitchFamily="34" charset="-120"/>
              </a:rPr>
              <a:t>August-September 2025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10254972" y="4236125"/>
            <a:ext cx="33812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Digital forum launch and handbook finalization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87810" y="4976098"/>
            <a:ext cx="7541181" cy="86320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TH">
              <a:latin typeface="Raleway" pitchFamily="2" charset="77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480572" y="5099328"/>
            <a:ext cx="3381256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latin typeface="Raleway" pitchFamily="2" charset="77"/>
                <a:ea typeface="Lato" pitchFamily="34" charset="-122"/>
                <a:cs typeface="Lato" pitchFamily="34" charset="-120"/>
              </a:rPr>
              <a:t>October-December 2025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0254972" y="5099328"/>
            <a:ext cx="3381256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Final reviews, feedback collection, and project completion</a:t>
            </a:r>
            <a:endParaRPr lang="en-US" sz="1500" dirty="0">
              <a:latin typeface="Raleway" pitchFamily="2" charset="77"/>
            </a:endParaRPr>
          </a:p>
        </p:txBody>
      </p:sp>
      <p:sp>
        <p:nvSpPr>
          <p:cNvPr id="20" name="Text 17"/>
          <p:cNvSpPr/>
          <p:nvPr/>
        </p:nvSpPr>
        <p:spPr>
          <a:xfrm>
            <a:off x="6280190" y="6063734"/>
            <a:ext cx="7556421" cy="1541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72525"/>
                </a:solidFill>
                <a:latin typeface="Raleway" pitchFamily="2" charset="77"/>
                <a:ea typeface="Lato" pitchFamily="34" charset="-122"/>
                <a:cs typeface="Lato" pitchFamily="34" charset="-120"/>
              </a:rPr>
              <a:t>The project follows a structured timeline with clear milestones throughout 2025. Each phase builds upon previous activities, creating a cohesive capacity-building journey. The final evaluation in December will assess overall impact and document lessons learned for future ASEAN smart city initiatives. A comprehensive completion report will be submitted to the ASEAN Secretariat, marking the formal conclusion of the project.</a:t>
            </a:r>
            <a:endParaRPr lang="en-US" sz="1500" dirty="0">
              <a:latin typeface="Raleway" pitchFamily="2" charset="77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0CD905-7878-80AF-667F-762BA8F71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15" t="-240" r="24635" b="240"/>
          <a:stretch/>
        </p:blipFill>
        <p:spPr>
          <a:xfrm>
            <a:off x="0" y="-43458"/>
            <a:ext cx="5887046" cy="82730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B197673-CEDB-7FE9-6929-F7DB7230B7E6}"/>
              </a:ext>
            </a:extLst>
          </p:cNvPr>
          <p:cNvSpPr txBox="1"/>
          <p:nvPr/>
        </p:nvSpPr>
        <p:spPr>
          <a:xfrm>
            <a:off x="0" y="7829490"/>
            <a:ext cx="5405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TH" sz="1000" dirty="0">
                <a:solidFill>
                  <a:schemeClr val="bg1"/>
                </a:solidFill>
              </a:rPr>
              <a:t>All photos belong to Nakhon Si Thammarat City Municipality and are copyrighted, except when used in good faith for non-commercial purposes.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1232</Words>
  <Application>Microsoft Macintosh PowerPoint</Application>
  <PresentationFormat>Custom</PresentationFormat>
  <Paragraphs>116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Raleway</vt:lpstr>
      <vt:lpstr>Office Theme</vt:lpstr>
      <vt:lpstr>ASEAN Digital Capacity Building  for Smart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Non Arkara</cp:lastModifiedBy>
  <cp:revision>2</cp:revision>
  <dcterms:created xsi:type="dcterms:W3CDTF">2025-04-16T06:54:12Z</dcterms:created>
  <dcterms:modified xsi:type="dcterms:W3CDTF">2025-04-16T07:31:48Z</dcterms:modified>
</cp:coreProperties>
</file>